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304" r:id="rId2"/>
    <p:sldId id="272" r:id="rId3"/>
    <p:sldId id="257" r:id="rId4"/>
    <p:sldId id="277" r:id="rId5"/>
    <p:sldId id="266" r:id="rId6"/>
    <p:sldId id="276" r:id="rId7"/>
    <p:sldId id="281" r:id="rId8"/>
    <p:sldId id="261" r:id="rId9"/>
    <p:sldId id="264" r:id="rId10"/>
    <p:sldId id="263" r:id="rId11"/>
    <p:sldId id="280" r:id="rId12"/>
    <p:sldId id="270" r:id="rId13"/>
    <p:sldId id="283" r:id="rId14"/>
    <p:sldId id="285" r:id="rId15"/>
    <p:sldId id="288" r:id="rId16"/>
    <p:sldId id="265" r:id="rId17"/>
    <p:sldId id="267" r:id="rId18"/>
    <p:sldId id="290" r:id="rId19"/>
    <p:sldId id="291" r:id="rId20"/>
    <p:sldId id="292" r:id="rId21"/>
    <p:sldId id="299" r:id="rId22"/>
    <p:sldId id="294" r:id="rId23"/>
    <p:sldId id="295" r:id="rId24"/>
    <p:sldId id="296" r:id="rId25"/>
    <p:sldId id="297" r:id="rId26"/>
    <p:sldId id="298" r:id="rId27"/>
    <p:sldId id="300" r:id="rId28"/>
    <p:sldId id="293" r:id="rId29"/>
    <p:sldId id="268" r:id="rId30"/>
    <p:sldId id="275" r:id="rId31"/>
    <p:sldId id="269" r:id="rId32"/>
    <p:sldId id="301" r:id="rId33"/>
    <p:sldId id="302" r:id="rId34"/>
    <p:sldId id="303" r:id="rId35"/>
  </p:sldIdLst>
  <p:sldSz cx="9144000" cy="6858000" type="screen4x3"/>
  <p:notesSz cx="6858000" cy="9144000"/>
  <p:defaultTextStyle>
    <a:defPPr>
      <a:defRPr lang="kk-K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00"/>
    <a:srgbClr val="009900"/>
    <a:srgbClr val="E967F3"/>
    <a:srgbClr val="F2A6F8"/>
    <a:srgbClr val="00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10" autoAdjust="0"/>
    <p:restoredTop sz="94579" autoAdjust="0"/>
  </p:normalViewPr>
  <p:slideViewPr>
    <p:cSldViewPr>
      <p:cViewPr>
        <p:scale>
          <a:sx n="91" d="100"/>
          <a:sy n="91" d="100"/>
        </p:scale>
        <p:origin x="-954" y="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926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2D24872-5E09-4FBC-89CE-08C8F08A2A40}" type="datetimeFigureOut">
              <a:rPr lang="ru-RU"/>
              <a:pPr>
                <a:defRPr/>
              </a:pPr>
              <a:t>15.06.2020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36548AD-9FE0-4B80-B808-F8BF78E249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14529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2BB5591-09FB-4CC3-9D60-D11C83D5DF45}" type="datetimeFigureOut">
              <a:rPr lang="ru-RU"/>
              <a:pPr>
                <a:defRPr/>
              </a:pPr>
              <a:t>15.06.2020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8FB74E7-F611-4551-BF20-C6EE4CCD72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68967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CBBD58D-8F91-426C-84E7-0856355E2988}" type="slidenum">
              <a:rPr lang="ru-RU" smtClean="0"/>
              <a:pPr eaLnBrk="1" hangingPunct="1"/>
              <a:t>10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k-K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k-K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1E9006-9347-4F89-8CC6-BD86DB3646EE}" type="slidenum">
              <a:rPr lang="kk-KZ"/>
              <a:pPr>
                <a:defRPr/>
              </a:pPr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xmlns="" val="694088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k-K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k-K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8263F-8A80-4571-9454-36266F7B740F}" type="slidenum">
              <a:rPr lang="kk-KZ"/>
              <a:pPr>
                <a:defRPr/>
              </a:pPr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xmlns="" val="2852014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k-K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k-K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E92A4-D1E4-4870-9741-15FE249EA81F}" type="slidenum">
              <a:rPr lang="kk-KZ"/>
              <a:pPr>
                <a:defRPr/>
              </a:pPr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xmlns="" val="1302035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k-K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k-K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33F978-C4BB-4093-9793-57BF2D6FDC1B}" type="slidenum">
              <a:rPr lang="kk-KZ"/>
              <a:pPr>
                <a:defRPr/>
              </a:pPr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xmlns="" val="3480368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k-K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k-K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D9DC2-6AE4-40E5-9AC6-320355FF071F}" type="slidenum">
              <a:rPr lang="kk-KZ"/>
              <a:pPr>
                <a:defRPr/>
              </a:pPr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xmlns="" val="205726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k-K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k-K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4C63D-E410-479F-8EA0-E456B714F37E}" type="slidenum">
              <a:rPr lang="kk-KZ"/>
              <a:pPr>
                <a:defRPr/>
              </a:pPr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xmlns="" val="2775578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k-K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k-K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5038B-6FC9-4571-9B5A-E66F48CB242C}" type="slidenum">
              <a:rPr lang="kk-KZ"/>
              <a:pPr>
                <a:defRPr/>
              </a:pPr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xmlns="" val="531427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k-K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k-K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E94A7-2737-4C21-A496-0614B8D505B5}" type="slidenum">
              <a:rPr lang="kk-KZ"/>
              <a:pPr>
                <a:defRPr/>
              </a:pPr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xmlns="" val="413178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k-K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k-K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A48E2-AAC8-45F6-B012-FB30175ADF36}" type="slidenum">
              <a:rPr lang="kk-KZ"/>
              <a:pPr>
                <a:defRPr/>
              </a:pPr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xmlns="" val="3738751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k-K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k-K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021E4-F613-477A-AAB6-64F7C044F368}" type="slidenum">
              <a:rPr lang="kk-KZ"/>
              <a:pPr>
                <a:defRPr/>
              </a:pPr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xmlns="" val="286494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k-K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k-K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B223C-EE40-4891-9F3F-4D7110415AAC}" type="slidenum">
              <a:rPr lang="kk-KZ"/>
              <a:pPr>
                <a:defRPr/>
              </a:pPr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xmlns="" val="2165164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k-KZ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k-KZ" smtClean="0"/>
              <a:t>Образец текста</a:t>
            </a:r>
          </a:p>
          <a:p>
            <a:pPr lvl="1"/>
            <a:r>
              <a:rPr lang="kk-KZ" smtClean="0"/>
              <a:t>Второй уровень</a:t>
            </a:r>
          </a:p>
          <a:p>
            <a:pPr lvl="2"/>
            <a:r>
              <a:rPr lang="kk-KZ" smtClean="0"/>
              <a:t>Третий уровень</a:t>
            </a:r>
          </a:p>
          <a:p>
            <a:pPr lvl="3"/>
            <a:r>
              <a:rPr lang="kk-KZ" smtClean="0"/>
              <a:t>Четвертый уровень</a:t>
            </a:r>
          </a:p>
          <a:p>
            <a:pPr lvl="4"/>
            <a:r>
              <a:rPr lang="kk-KZ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kk-K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kk-K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233CD16-CC0B-4700-A2D8-2DD3482A6C68}" type="slidenum">
              <a:rPr lang="kk-KZ"/>
              <a:pPr>
                <a:defRPr/>
              </a:pPr>
              <a:t>‹#›</a:t>
            </a:fld>
            <a:endParaRPr lang="kk-K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2852"/>
            <a:ext cx="9144000" cy="639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329" y="1869799"/>
            <a:ext cx="431665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kk-KZ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KZ Cooper" pitchFamily="2" charset="0"/>
              </a:rPr>
              <a:t>Подвижная карта </a:t>
            </a:r>
            <a:endParaRPr lang="kk-KZ" sz="4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KZ Cooper" pitchFamily="2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kk-KZ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KZ Cooper" pitchFamily="2" charset="0"/>
              </a:rPr>
              <a:t>звездного неба</a:t>
            </a:r>
            <a:endParaRPr lang="kk-KZ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KZ Cooper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83255" y="5288340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Черданцева Елена Игоревна,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п</a:t>
            </a:r>
            <a:r>
              <a:rPr lang="ru-RU" sz="2400" b="1" dirty="0" smtClean="0">
                <a:solidFill>
                  <a:schemeClr val="bg1"/>
                </a:solidFill>
              </a:rPr>
              <a:t>реподаватель физики и астрономии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1680" y="890792"/>
            <a:ext cx="6720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smtClean="0">
                <a:solidFill>
                  <a:schemeClr val="bg1"/>
                </a:solidFill>
              </a:rPr>
              <a:t>ГБПОУ </a:t>
            </a:r>
            <a:r>
              <a:rPr lang="ru-RU" sz="2000" b="1" dirty="0" smtClean="0">
                <a:solidFill>
                  <a:schemeClr val="bg1"/>
                </a:solidFill>
              </a:rPr>
              <a:t>«Кемеровский горнотехнический техникум»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5844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7" descr="Карт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4763" y="-1588"/>
            <a:ext cx="6859587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" descr="Карт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6825" y="-14288"/>
            <a:ext cx="6859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Oval 3"/>
          <p:cNvSpPr>
            <a:spLocks noChangeArrowheads="1"/>
          </p:cNvSpPr>
          <p:nvPr/>
        </p:nvSpPr>
        <p:spPr bwMode="auto">
          <a:xfrm>
            <a:off x="2851150" y="2135188"/>
            <a:ext cx="3724275" cy="3651250"/>
          </a:xfrm>
          <a:prstGeom prst="ellips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21" name="Oval 5"/>
          <p:cNvSpPr>
            <a:spLocks noChangeArrowheads="1"/>
          </p:cNvSpPr>
          <p:nvPr/>
        </p:nvSpPr>
        <p:spPr bwMode="auto">
          <a:xfrm rot="1411801">
            <a:off x="1527175" y="1484313"/>
            <a:ext cx="431800" cy="1152525"/>
          </a:xfrm>
          <a:prstGeom prst="ellipse">
            <a:avLst/>
          </a:prstGeom>
          <a:noFill/>
          <a:ln w="1905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22" name="Oval 6"/>
          <p:cNvSpPr>
            <a:spLocks noChangeArrowheads="1"/>
          </p:cNvSpPr>
          <p:nvPr/>
        </p:nvSpPr>
        <p:spPr bwMode="auto">
          <a:xfrm rot="1411801">
            <a:off x="1671638" y="1968500"/>
            <a:ext cx="358775" cy="360363"/>
          </a:xfrm>
          <a:prstGeom prst="ellipse">
            <a:avLst/>
          </a:prstGeom>
          <a:noFill/>
          <a:ln w="1905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4845050" y="5848350"/>
            <a:ext cx="4083050" cy="820738"/>
            <a:chOff x="3052" y="3684"/>
            <a:chExt cx="2572" cy="517"/>
          </a:xfrm>
        </p:grpSpPr>
        <p:sp>
          <p:nvSpPr>
            <p:cNvPr id="6164" name="Line 12"/>
            <p:cNvSpPr>
              <a:spLocks noChangeShapeType="1"/>
            </p:cNvSpPr>
            <p:nvPr/>
          </p:nvSpPr>
          <p:spPr bwMode="auto">
            <a:xfrm flipH="1" flipV="1">
              <a:off x="3052" y="3684"/>
              <a:ext cx="1479" cy="290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 sz="4400"/>
            </a:p>
          </p:txBody>
        </p:sp>
        <p:sp>
          <p:nvSpPr>
            <p:cNvPr id="6165" name="AutoShape 13"/>
            <p:cNvSpPr>
              <a:spLocks noChangeArrowheads="1"/>
            </p:cNvSpPr>
            <p:nvPr/>
          </p:nvSpPr>
          <p:spPr bwMode="auto">
            <a:xfrm>
              <a:off x="4513" y="3793"/>
              <a:ext cx="1111" cy="408"/>
            </a:xfrm>
            <a:prstGeom prst="roundRect">
              <a:avLst>
                <a:gd name="adj" fmla="val 16667"/>
              </a:avLst>
            </a:prstGeom>
            <a:solidFill>
              <a:srgbClr val="333300"/>
            </a:solidFill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4400" dirty="0" smtClean="0">
                  <a:solidFill>
                    <a:srgbClr val="00CCFF"/>
                  </a:solidFill>
                  <a:latin typeface="KZ Bookman Old Style" pitchFamily="18" charset="0"/>
                </a:rPr>
                <a:t>11</a:t>
              </a:r>
              <a:endParaRPr lang="kk-KZ" sz="4400" dirty="0">
                <a:solidFill>
                  <a:srgbClr val="00CCFF"/>
                </a:solidFill>
                <a:latin typeface="KZ Bookman Old Style" pitchFamily="18" charset="0"/>
              </a:endParaRPr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4859338" y="260350"/>
            <a:ext cx="4068762" cy="1800225"/>
            <a:chOff x="3061" y="164"/>
            <a:chExt cx="2563" cy="1134"/>
          </a:xfrm>
        </p:grpSpPr>
        <p:sp>
          <p:nvSpPr>
            <p:cNvPr id="6162" name="Line 15"/>
            <p:cNvSpPr>
              <a:spLocks noChangeShapeType="1"/>
            </p:cNvSpPr>
            <p:nvPr/>
          </p:nvSpPr>
          <p:spPr bwMode="auto">
            <a:xfrm flipH="1">
              <a:off x="3061" y="527"/>
              <a:ext cx="2042" cy="771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 sz="4400"/>
            </a:p>
          </p:txBody>
        </p:sp>
        <p:sp>
          <p:nvSpPr>
            <p:cNvPr id="6163" name="AutoShape 14"/>
            <p:cNvSpPr>
              <a:spLocks noChangeArrowheads="1"/>
            </p:cNvSpPr>
            <p:nvPr/>
          </p:nvSpPr>
          <p:spPr bwMode="auto">
            <a:xfrm>
              <a:off x="4513" y="164"/>
              <a:ext cx="1111" cy="408"/>
            </a:xfrm>
            <a:prstGeom prst="roundRect">
              <a:avLst>
                <a:gd name="adj" fmla="val 16667"/>
              </a:avLst>
            </a:prstGeom>
            <a:solidFill>
              <a:srgbClr val="333300"/>
            </a:solidFill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4400" dirty="0" smtClean="0">
                  <a:solidFill>
                    <a:srgbClr val="00CCFF"/>
                  </a:solidFill>
                  <a:latin typeface="KZ Bookman Old Style" pitchFamily="18" charset="0"/>
                </a:rPr>
                <a:t>9</a:t>
              </a:r>
              <a:endParaRPr lang="kk-KZ" sz="4400" dirty="0">
                <a:solidFill>
                  <a:srgbClr val="00CCFF"/>
                </a:solidFill>
                <a:latin typeface="KZ Bookman Old Style" pitchFamily="18" charset="0"/>
              </a:endParaRP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0" y="260350"/>
            <a:ext cx="1763713" cy="1728788"/>
            <a:chOff x="0" y="164"/>
            <a:chExt cx="1111" cy="1089"/>
          </a:xfrm>
        </p:grpSpPr>
        <p:sp>
          <p:nvSpPr>
            <p:cNvPr id="6160" name="Line 19"/>
            <p:cNvSpPr>
              <a:spLocks noChangeShapeType="1"/>
            </p:cNvSpPr>
            <p:nvPr/>
          </p:nvSpPr>
          <p:spPr bwMode="auto">
            <a:xfrm>
              <a:off x="431" y="527"/>
              <a:ext cx="544" cy="726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 sz="4400"/>
            </a:p>
          </p:txBody>
        </p:sp>
        <p:sp>
          <p:nvSpPr>
            <p:cNvPr id="6161" name="AutoShape 16"/>
            <p:cNvSpPr>
              <a:spLocks noChangeArrowheads="1"/>
            </p:cNvSpPr>
            <p:nvPr/>
          </p:nvSpPr>
          <p:spPr bwMode="auto">
            <a:xfrm>
              <a:off x="0" y="164"/>
              <a:ext cx="1111" cy="408"/>
            </a:xfrm>
            <a:prstGeom prst="roundRect">
              <a:avLst>
                <a:gd name="adj" fmla="val 16667"/>
              </a:avLst>
            </a:prstGeom>
            <a:solidFill>
              <a:srgbClr val="333300"/>
            </a:solidFill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4400" dirty="0" smtClean="0">
                  <a:solidFill>
                    <a:srgbClr val="00CCFF"/>
                  </a:solidFill>
                  <a:latin typeface="KZ Bookman Old Style" pitchFamily="18" charset="0"/>
                </a:rPr>
                <a:t>8</a:t>
              </a:r>
              <a:endParaRPr lang="kk-KZ" sz="4400" dirty="0">
                <a:solidFill>
                  <a:srgbClr val="00CCFF"/>
                </a:solidFill>
                <a:latin typeface="KZ Bookman Old Style" pitchFamily="18" charset="0"/>
              </a:endParaRPr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250825" y="4149725"/>
            <a:ext cx="2592388" cy="2159000"/>
            <a:chOff x="158" y="2614"/>
            <a:chExt cx="1633" cy="1360"/>
          </a:xfrm>
        </p:grpSpPr>
        <p:sp>
          <p:nvSpPr>
            <p:cNvPr id="6158" name="Line 10"/>
            <p:cNvSpPr>
              <a:spLocks noChangeShapeType="1"/>
            </p:cNvSpPr>
            <p:nvPr/>
          </p:nvSpPr>
          <p:spPr bwMode="auto">
            <a:xfrm flipV="1">
              <a:off x="652" y="2614"/>
              <a:ext cx="1139" cy="972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 sz="4400"/>
            </a:p>
          </p:txBody>
        </p:sp>
        <p:sp>
          <p:nvSpPr>
            <p:cNvPr id="6159" name="AutoShape 11"/>
            <p:cNvSpPr>
              <a:spLocks noChangeArrowheads="1"/>
            </p:cNvSpPr>
            <p:nvPr/>
          </p:nvSpPr>
          <p:spPr bwMode="auto">
            <a:xfrm>
              <a:off x="158" y="3566"/>
              <a:ext cx="1111" cy="408"/>
            </a:xfrm>
            <a:prstGeom prst="roundRect">
              <a:avLst>
                <a:gd name="adj" fmla="val 16667"/>
              </a:avLst>
            </a:prstGeom>
            <a:solidFill>
              <a:srgbClr val="333300"/>
            </a:solidFill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4400" dirty="0" smtClean="0">
                  <a:solidFill>
                    <a:srgbClr val="00CCFF"/>
                  </a:solidFill>
                  <a:latin typeface="KZ Bookman Old Style" pitchFamily="18" charset="0"/>
                </a:rPr>
                <a:t>10</a:t>
              </a:r>
              <a:endParaRPr lang="kk-KZ" sz="4400" dirty="0">
                <a:solidFill>
                  <a:srgbClr val="00CCFF"/>
                </a:solidFill>
                <a:latin typeface="KZ Bookman Old Style" pitchFamily="18" charset="0"/>
              </a:endParaRPr>
            </a:p>
          </p:txBody>
        </p:sp>
      </p:grpSp>
      <p:sp>
        <p:nvSpPr>
          <p:cNvPr id="9237" name="Oval 21"/>
          <p:cNvSpPr>
            <a:spLocks noChangeArrowheads="1"/>
          </p:cNvSpPr>
          <p:nvPr/>
        </p:nvSpPr>
        <p:spPr bwMode="auto">
          <a:xfrm rot="1411801">
            <a:off x="4514850" y="5589588"/>
            <a:ext cx="358775" cy="360362"/>
          </a:xfrm>
          <a:prstGeom prst="ellipse">
            <a:avLst/>
          </a:prstGeom>
          <a:noFill/>
          <a:ln w="1905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38" name="Oval 22"/>
          <p:cNvSpPr>
            <a:spLocks noChangeArrowheads="1"/>
          </p:cNvSpPr>
          <p:nvPr/>
        </p:nvSpPr>
        <p:spPr bwMode="auto">
          <a:xfrm rot="1411801">
            <a:off x="4543425" y="1960563"/>
            <a:ext cx="358775" cy="360362"/>
          </a:xfrm>
          <a:prstGeom prst="ellipse">
            <a:avLst/>
          </a:prstGeom>
          <a:noFill/>
          <a:ln w="1905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157" name="Text Box 26"/>
          <p:cNvSpPr txBox="1">
            <a:spLocks noChangeArrowheads="1"/>
          </p:cNvSpPr>
          <p:nvPr/>
        </p:nvSpPr>
        <p:spPr bwMode="auto">
          <a:xfrm>
            <a:off x="-28575" y="6457950"/>
            <a:ext cx="51133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k-KZ" sz="2000">
                <a:solidFill>
                  <a:schemeClr val="bg1"/>
                </a:solidFill>
              </a:rPr>
              <a:t>Карта звездного неба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69006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Эклиптика</a:t>
            </a:r>
            <a:r>
              <a:rPr lang="ru-RU" dirty="0" smtClean="0"/>
              <a:t> – линия прохождения Солнца за год. Примерно по этой линии движутся Луна и планеты.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7090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55576" y="476672"/>
            <a:ext cx="777686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k-KZ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ademy KZ" pitchFamily="34" charset="0"/>
              </a:rPr>
              <a:t>Ответы:</a:t>
            </a:r>
          </a:p>
          <a:p>
            <a:pPr marL="342900" lvl="0" indent="-342900">
              <a:buFont typeface="+mj-lt"/>
              <a:buAutoNum type="arabicPeriod"/>
            </a:pPr>
            <a:r>
              <a:rPr lang="kk-KZ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ademy KZ" pitchFamily="34" charset="0"/>
              </a:rPr>
              <a:t>Круги </a:t>
            </a:r>
            <a:r>
              <a:rPr lang="kk-KZ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ademy KZ" pitchFamily="34" charset="0"/>
              </a:rPr>
              <a:t>склонения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cademy KZ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kk-KZ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ademy KZ" pitchFamily="34" charset="0"/>
              </a:rPr>
              <a:t>Северный полюс мира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cademy KZ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kk-KZ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ademy KZ" pitchFamily="34" charset="0"/>
              </a:rPr>
              <a:t>Млечный путь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cademy KZ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kk-KZ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ademy KZ" pitchFamily="34" charset="0"/>
              </a:rPr>
              <a:t>Небесные параллели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cademy KZ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kk-KZ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ademy KZ" pitchFamily="34" charset="0"/>
              </a:rPr>
              <a:t>Небесный экватор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cademy KZ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kk-KZ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ademy KZ" pitchFamily="34" charset="0"/>
              </a:rPr>
              <a:t>Точка весеннего равноденствия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cademy KZ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kk-KZ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ademy KZ" pitchFamily="34" charset="0"/>
              </a:rPr>
              <a:t>Точка осеннего равноденствия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cademy KZ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kk-KZ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ademy KZ" pitchFamily="34" charset="0"/>
              </a:rPr>
              <a:t>Месяц года и </a:t>
            </a:r>
            <a:r>
              <a:rPr lang="kk-KZ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ademy KZ" pitchFamily="34" charset="0"/>
              </a:rPr>
              <a:t>число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cademy KZ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kk-KZ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ademy KZ" pitchFamily="34" charset="0"/>
              </a:rPr>
              <a:t>Точка летнего солнцестояния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cademy KZ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kk-KZ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ademy KZ" pitchFamily="34" charset="0"/>
              </a:rPr>
              <a:t>Эклиптика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cademy KZ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kk-KZ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ademy KZ" pitchFamily="34" charset="0"/>
              </a:rPr>
              <a:t>Точка зимнего солнцестояния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cademy KZ" pitchFamily="34" charset="0"/>
            </a:endParaRPr>
          </a:p>
          <a:p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cademy KZ" pitchFamily="34" charset="0"/>
              </a:rPr>
              <a:t> 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cademy KZ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76056" y="1772815"/>
            <a:ext cx="547260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Количество баллов за правильные ответы:</a:t>
            </a:r>
          </a:p>
          <a:p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10-11: 5б</a:t>
            </a:r>
          </a:p>
          <a:p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8-9:4б</a:t>
            </a:r>
          </a:p>
          <a:p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6-7:3б</a:t>
            </a:r>
          </a:p>
          <a:p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4-5:2б</a:t>
            </a:r>
          </a:p>
          <a:p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2-3:1б</a:t>
            </a:r>
            <a:endParaRPr lang="ru-RU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51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https://ds04.infourok.ru/uploads/ex/08c0/000d9d4f-95ec126f/hello_html_56638e8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0"/>
            <a:ext cx="6556720" cy="6858000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355976" y="3573016"/>
            <a:ext cx="2880320" cy="36004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Дуга 9"/>
          <p:cNvSpPr/>
          <p:nvPr/>
        </p:nvSpPr>
        <p:spPr>
          <a:xfrm rot="5400000">
            <a:off x="3539482" y="2798034"/>
            <a:ext cx="1591476" cy="1686680"/>
          </a:xfrm>
          <a:prstGeom prst="arc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H="1" flipV="1">
            <a:off x="1475656" y="2996952"/>
            <a:ext cx="2859564" cy="57606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Дуга 16"/>
          <p:cNvSpPr/>
          <p:nvPr/>
        </p:nvSpPr>
        <p:spPr>
          <a:xfrm rot="11464658">
            <a:off x="2197776" y="2067012"/>
            <a:ext cx="4910744" cy="3602465"/>
          </a:xfrm>
          <a:prstGeom prst="arc">
            <a:avLst>
              <a:gd name="adj1" fmla="val 16200000"/>
              <a:gd name="adj2" fmla="val 34821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0"/>
            <a:ext cx="432048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06002" y="1340767"/>
            <a:ext cx="1587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Определите координаты звезды </a:t>
            </a:r>
            <a:r>
              <a:rPr lang="el-GR" dirty="0" smtClean="0">
                <a:latin typeface="Times New Roman"/>
                <a:cs typeface="Times New Roman"/>
              </a:rPr>
              <a:t>α</a:t>
            </a:r>
            <a:r>
              <a:rPr lang="ru-RU" dirty="0" smtClean="0">
                <a:latin typeface="Times New Roman"/>
                <a:cs typeface="Times New Roman"/>
              </a:rPr>
              <a:t> Лиры.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653" y="2646413"/>
            <a:ext cx="1266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Times New Roman"/>
                <a:cs typeface="Times New Roman"/>
              </a:rPr>
              <a:t>α</a:t>
            </a:r>
            <a:r>
              <a:rPr lang="ru-RU" dirty="0" smtClean="0">
                <a:latin typeface="Times New Roman"/>
                <a:cs typeface="Times New Roman"/>
              </a:rPr>
              <a:t> = 18</a:t>
            </a:r>
            <a:r>
              <a:rPr lang="en-US" baseline="30000" dirty="0" smtClean="0">
                <a:latin typeface="Times New Roman"/>
                <a:cs typeface="Times New Roman"/>
              </a:rPr>
              <a:t>h</a:t>
            </a:r>
            <a:r>
              <a:rPr lang="en-US" dirty="0" smtClean="0">
                <a:latin typeface="Times New Roman"/>
                <a:cs typeface="Times New Roman"/>
              </a:rPr>
              <a:t> 35</a:t>
            </a:r>
            <a:r>
              <a:rPr lang="en-US" baseline="30000" dirty="0" smtClean="0">
                <a:latin typeface="Times New Roman"/>
                <a:cs typeface="Times New Roman"/>
              </a:rPr>
              <a:t>m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δ = +39</a:t>
            </a:r>
            <a:r>
              <a:rPr lang="en-US" baseline="30000" dirty="0" smtClean="0">
                <a:latin typeface="Times New Roman"/>
                <a:cs typeface="Times New Roman"/>
              </a:rPr>
              <a:t>0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4617472"/>
            <a:ext cx="1587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Определите координаты звезды </a:t>
            </a:r>
            <a:r>
              <a:rPr lang="el-GR" dirty="0" smtClean="0">
                <a:latin typeface="Times New Roman"/>
                <a:cs typeface="Times New Roman"/>
              </a:rPr>
              <a:t>α</a:t>
            </a:r>
            <a:r>
              <a:rPr lang="ru-RU" dirty="0" smtClean="0">
                <a:latin typeface="Times New Roman"/>
                <a:cs typeface="Times New Roman"/>
              </a:rPr>
              <a:t> Б. Пса.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24379" y="6021288"/>
            <a:ext cx="1151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Times New Roman"/>
                <a:cs typeface="Times New Roman"/>
              </a:rPr>
              <a:t>α</a:t>
            </a:r>
            <a:r>
              <a:rPr lang="ru-RU" dirty="0" smtClean="0">
                <a:latin typeface="Times New Roman"/>
                <a:cs typeface="Times New Roman"/>
              </a:rPr>
              <a:t> = </a:t>
            </a:r>
            <a:r>
              <a:rPr lang="en-US" dirty="0" smtClean="0">
                <a:latin typeface="Times New Roman"/>
                <a:cs typeface="Times New Roman"/>
              </a:rPr>
              <a:t>6</a:t>
            </a:r>
            <a:r>
              <a:rPr lang="en-US" baseline="30000" dirty="0" smtClean="0">
                <a:latin typeface="Times New Roman"/>
                <a:cs typeface="Times New Roman"/>
              </a:rPr>
              <a:t>h</a:t>
            </a:r>
            <a:r>
              <a:rPr lang="en-US" dirty="0" smtClean="0">
                <a:latin typeface="Times New Roman"/>
                <a:cs typeface="Times New Roman"/>
              </a:rPr>
              <a:t> 40</a:t>
            </a:r>
            <a:r>
              <a:rPr lang="en-US" baseline="30000" dirty="0" smtClean="0">
                <a:latin typeface="Times New Roman"/>
                <a:cs typeface="Times New Roman"/>
              </a:rPr>
              <a:t>m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δ = -16</a:t>
            </a:r>
            <a:r>
              <a:rPr lang="en-US" baseline="30000" dirty="0" smtClean="0">
                <a:latin typeface="Times New Roman"/>
                <a:cs typeface="Times New Roman"/>
              </a:rPr>
              <a:t>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931380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2" grpId="0"/>
      <p:bldP spid="7" grpId="0"/>
      <p:bldP spid="9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https://ds04.infourok.ru/uploads/ex/08c0/000d9d4f-95ec126f/hello_html_31358b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0219"/>
            <a:ext cx="6477935" cy="67434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7561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54692"/>
          </a:xfrm>
        </p:spPr>
        <p:txBody>
          <a:bodyPr/>
          <a:lstStyle/>
          <a:p>
            <a:r>
              <a:rPr lang="ru-RU" dirty="0"/>
              <a:t>В</a:t>
            </a:r>
            <a:r>
              <a:rPr lang="ru-RU" dirty="0" smtClean="0"/>
              <a:t>ырежьте внутренний круг по границе нашей широты – 55</a:t>
            </a:r>
            <a:r>
              <a:rPr lang="ru-RU" baseline="30000" dirty="0" smtClean="0"/>
              <a:t>0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3772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Накладной круг_3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450" y="-1588"/>
            <a:ext cx="6859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724525" y="4121150"/>
            <a:ext cx="3311525" cy="2332038"/>
            <a:chOff x="3606" y="2596"/>
            <a:chExt cx="2086" cy="1469"/>
          </a:xfrm>
        </p:grpSpPr>
        <p:sp>
          <p:nvSpPr>
            <p:cNvPr id="7180" name="Line 6"/>
            <p:cNvSpPr>
              <a:spLocks noChangeShapeType="1"/>
            </p:cNvSpPr>
            <p:nvPr/>
          </p:nvSpPr>
          <p:spPr bwMode="auto">
            <a:xfrm flipH="1" flipV="1">
              <a:off x="3606" y="2596"/>
              <a:ext cx="993" cy="1360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81" name="AutoShape 7"/>
            <p:cNvSpPr>
              <a:spLocks noChangeArrowheads="1"/>
            </p:cNvSpPr>
            <p:nvPr/>
          </p:nvSpPr>
          <p:spPr bwMode="auto">
            <a:xfrm>
              <a:off x="4581" y="3793"/>
              <a:ext cx="1111" cy="272"/>
            </a:xfrm>
            <a:prstGeom prst="roundRect">
              <a:avLst>
                <a:gd name="adj" fmla="val 16667"/>
              </a:avLst>
            </a:prstGeom>
            <a:solidFill>
              <a:srgbClr val="333300"/>
            </a:solidFill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kk-KZ">
                  <a:solidFill>
                    <a:srgbClr val="00CCFF"/>
                  </a:solidFill>
                  <a:latin typeface="KZ Bookman Old Style" pitchFamily="18" charset="0"/>
                </a:rPr>
                <a:t>Горизонт</a:t>
              </a: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107950" y="260350"/>
            <a:ext cx="4506913" cy="3097213"/>
            <a:chOff x="68" y="164"/>
            <a:chExt cx="2839" cy="1951"/>
          </a:xfrm>
        </p:grpSpPr>
        <p:sp>
          <p:nvSpPr>
            <p:cNvPr id="7178" name="Line 9"/>
            <p:cNvSpPr>
              <a:spLocks noChangeShapeType="1"/>
            </p:cNvSpPr>
            <p:nvPr/>
          </p:nvSpPr>
          <p:spPr bwMode="auto">
            <a:xfrm>
              <a:off x="526" y="527"/>
              <a:ext cx="2381" cy="1588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79" name="AutoShape 10"/>
            <p:cNvSpPr>
              <a:spLocks noChangeArrowheads="1"/>
            </p:cNvSpPr>
            <p:nvPr/>
          </p:nvSpPr>
          <p:spPr bwMode="auto">
            <a:xfrm>
              <a:off x="68" y="164"/>
              <a:ext cx="1134" cy="408"/>
            </a:xfrm>
            <a:prstGeom prst="roundRect">
              <a:avLst>
                <a:gd name="adj" fmla="val 16667"/>
              </a:avLst>
            </a:prstGeom>
            <a:solidFill>
              <a:srgbClr val="333300"/>
            </a:solidFill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600">
                  <a:solidFill>
                    <a:srgbClr val="00CCFF"/>
                  </a:solidFill>
                  <a:latin typeface="KZ Bookman Old Style" pitchFamily="18" charset="0"/>
                </a:rPr>
                <a:t>Небесный мередиан</a:t>
              </a:r>
              <a:endParaRPr lang="kk-KZ" sz="1600">
                <a:solidFill>
                  <a:srgbClr val="00CCFF"/>
                </a:solidFill>
                <a:latin typeface="KZ Bookman Old Style" pitchFamily="18" charset="0"/>
              </a:endParaRP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358775" y="4249738"/>
            <a:ext cx="3421063" cy="1987550"/>
            <a:chOff x="226" y="2677"/>
            <a:chExt cx="2155" cy="1252"/>
          </a:xfrm>
        </p:grpSpPr>
        <p:sp>
          <p:nvSpPr>
            <p:cNvPr id="7175" name="Line 12"/>
            <p:cNvSpPr>
              <a:spLocks noChangeShapeType="1"/>
            </p:cNvSpPr>
            <p:nvPr/>
          </p:nvSpPr>
          <p:spPr bwMode="auto">
            <a:xfrm flipV="1">
              <a:off x="766" y="2677"/>
              <a:ext cx="363" cy="908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76" name="Line 16"/>
            <p:cNvSpPr>
              <a:spLocks noChangeShapeType="1"/>
            </p:cNvSpPr>
            <p:nvPr/>
          </p:nvSpPr>
          <p:spPr bwMode="auto">
            <a:xfrm>
              <a:off x="1156" y="3702"/>
              <a:ext cx="1225" cy="227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77" name="AutoShape 13"/>
            <p:cNvSpPr>
              <a:spLocks noChangeArrowheads="1"/>
            </p:cNvSpPr>
            <p:nvPr/>
          </p:nvSpPr>
          <p:spPr bwMode="auto">
            <a:xfrm>
              <a:off x="226" y="3566"/>
              <a:ext cx="1157" cy="363"/>
            </a:xfrm>
            <a:prstGeom prst="roundRect">
              <a:avLst>
                <a:gd name="adj" fmla="val 16667"/>
              </a:avLst>
            </a:prstGeom>
            <a:solidFill>
              <a:srgbClr val="333300"/>
            </a:solidFill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400">
                  <a:solidFill>
                    <a:srgbClr val="00CCFF"/>
                  </a:solidFill>
                  <a:latin typeface="KZ Bookman Old Style" pitchFamily="18" charset="0"/>
                </a:rPr>
                <a:t>Местное среднее солнечное время</a:t>
              </a:r>
              <a:endParaRPr lang="kk-KZ" sz="1400">
                <a:solidFill>
                  <a:srgbClr val="00CCFF"/>
                </a:solidFill>
                <a:latin typeface="KZ Bookman Old Style" pitchFamily="18" charset="0"/>
              </a:endParaRPr>
            </a:p>
          </p:txBody>
        </p:sp>
      </p:grpSp>
      <p:sp>
        <p:nvSpPr>
          <p:cNvPr id="7174" name="Text Box 20"/>
          <p:cNvSpPr txBox="1">
            <a:spLocks noChangeArrowheads="1"/>
          </p:cNvSpPr>
          <p:nvPr/>
        </p:nvSpPr>
        <p:spPr bwMode="auto">
          <a:xfrm>
            <a:off x="0" y="6400800"/>
            <a:ext cx="2879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k-KZ" sz="2400">
                <a:solidFill>
                  <a:schemeClr val="bg1"/>
                </a:solidFill>
              </a:rPr>
              <a:t>Накладной круг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Карт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4588" y="-14288"/>
            <a:ext cx="6859587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Накладной круг_3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6013" y="-30163"/>
            <a:ext cx="6859587" cy="685958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Freeform 5"/>
          <p:cNvSpPr>
            <a:spLocks/>
          </p:cNvSpPr>
          <p:nvPr/>
        </p:nvSpPr>
        <p:spPr bwMode="auto">
          <a:xfrm>
            <a:off x="2566988" y="709613"/>
            <a:ext cx="1990725" cy="3705225"/>
          </a:xfrm>
          <a:custGeom>
            <a:avLst/>
            <a:gdLst>
              <a:gd name="T0" fmla="*/ 2147483647 w 1254"/>
              <a:gd name="T1" fmla="*/ 2147483647 h 2334"/>
              <a:gd name="T2" fmla="*/ 2147483647 w 1254"/>
              <a:gd name="T3" fmla="*/ 2147483647 h 2334"/>
              <a:gd name="T4" fmla="*/ 2147483647 w 1254"/>
              <a:gd name="T5" fmla="*/ 2147483647 h 2334"/>
              <a:gd name="T6" fmla="*/ 2147483647 w 1254"/>
              <a:gd name="T7" fmla="*/ 2147483647 h 2334"/>
              <a:gd name="T8" fmla="*/ 2147483647 w 1254"/>
              <a:gd name="T9" fmla="*/ 2147483647 h 2334"/>
              <a:gd name="T10" fmla="*/ 2147483647 w 1254"/>
              <a:gd name="T11" fmla="*/ 2147483647 h 2334"/>
              <a:gd name="T12" fmla="*/ 2147483647 w 1254"/>
              <a:gd name="T13" fmla="*/ 0 h 23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54"/>
              <a:gd name="T22" fmla="*/ 0 h 2334"/>
              <a:gd name="T23" fmla="*/ 1254 w 1254"/>
              <a:gd name="T24" fmla="*/ 2334 h 23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54" h="2334">
                <a:moveTo>
                  <a:pt x="1245" y="2334"/>
                </a:moveTo>
                <a:cubicBezTo>
                  <a:pt x="1170" y="2319"/>
                  <a:pt x="948" y="2313"/>
                  <a:pt x="795" y="2247"/>
                </a:cubicBezTo>
                <a:cubicBezTo>
                  <a:pt x="645" y="2181"/>
                  <a:pt x="489" y="2112"/>
                  <a:pt x="327" y="1935"/>
                </a:cubicBezTo>
                <a:cubicBezTo>
                  <a:pt x="165" y="1758"/>
                  <a:pt x="90" y="1626"/>
                  <a:pt x="45" y="1377"/>
                </a:cubicBezTo>
                <a:cubicBezTo>
                  <a:pt x="0" y="1128"/>
                  <a:pt x="56" y="801"/>
                  <a:pt x="213" y="576"/>
                </a:cubicBezTo>
                <a:cubicBezTo>
                  <a:pt x="607" y="60"/>
                  <a:pt x="942" y="54"/>
                  <a:pt x="1023" y="30"/>
                </a:cubicBezTo>
                <a:cubicBezTo>
                  <a:pt x="1104" y="6"/>
                  <a:pt x="1206" y="6"/>
                  <a:pt x="1254" y="0"/>
                </a:cubicBezTo>
              </a:path>
            </a:pathLst>
          </a:custGeom>
          <a:noFill/>
          <a:ln w="254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21" name="Freeform 9"/>
          <p:cNvSpPr>
            <a:spLocks/>
          </p:cNvSpPr>
          <p:nvPr/>
        </p:nvSpPr>
        <p:spPr bwMode="auto">
          <a:xfrm rot="10800000">
            <a:off x="4572000" y="717550"/>
            <a:ext cx="1990725" cy="3705225"/>
          </a:xfrm>
          <a:custGeom>
            <a:avLst/>
            <a:gdLst>
              <a:gd name="T0" fmla="*/ 2147483647 w 1254"/>
              <a:gd name="T1" fmla="*/ 2147483647 h 2334"/>
              <a:gd name="T2" fmla="*/ 2147483647 w 1254"/>
              <a:gd name="T3" fmla="*/ 2147483647 h 2334"/>
              <a:gd name="T4" fmla="*/ 2147483647 w 1254"/>
              <a:gd name="T5" fmla="*/ 2147483647 h 2334"/>
              <a:gd name="T6" fmla="*/ 2147483647 w 1254"/>
              <a:gd name="T7" fmla="*/ 2147483647 h 2334"/>
              <a:gd name="T8" fmla="*/ 2147483647 w 1254"/>
              <a:gd name="T9" fmla="*/ 2147483647 h 2334"/>
              <a:gd name="T10" fmla="*/ 2147483647 w 1254"/>
              <a:gd name="T11" fmla="*/ 2147483647 h 2334"/>
              <a:gd name="T12" fmla="*/ 2147483647 w 1254"/>
              <a:gd name="T13" fmla="*/ 0 h 23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54"/>
              <a:gd name="T22" fmla="*/ 0 h 2334"/>
              <a:gd name="T23" fmla="*/ 1254 w 1254"/>
              <a:gd name="T24" fmla="*/ 2334 h 23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54" h="2334">
                <a:moveTo>
                  <a:pt x="1245" y="2334"/>
                </a:moveTo>
                <a:cubicBezTo>
                  <a:pt x="1170" y="2319"/>
                  <a:pt x="948" y="2313"/>
                  <a:pt x="795" y="2247"/>
                </a:cubicBezTo>
                <a:cubicBezTo>
                  <a:pt x="645" y="2181"/>
                  <a:pt x="489" y="2112"/>
                  <a:pt x="327" y="1935"/>
                </a:cubicBezTo>
                <a:cubicBezTo>
                  <a:pt x="165" y="1758"/>
                  <a:pt x="90" y="1626"/>
                  <a:pt x="45" y="1377"/>
                </a:cubicBezTo>
                <a:cubicBezTo>
                  <a:pt x="0" y="1128"/>
                  <a:pt x="56" y="801"/>
                  <a:pt x="213" y="576"/>
                </a:cubicBezTo>
                <a:cubicBezTo>
                  <a:pt x="607" y="60"/>
                  <a:pt x="942" y="54"/>
                  <a:pt x="1023" y="30"/>
                </a:cubicBezTo>
                <a:cubicBezTo>
                  <a:pt x="1104" y="6"/>
                  <a:pt x="1206" y="6"/>
                  <a:pt x="1254" y="0"/>
                </a:cubicBezTo>
              </a:path>
            </a:pathLst>
          </a:custGeom>
          <a:noFill/>
          <a:ln w="254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>
            <a:off x="4572000" y="692150"/>
            <a:ext cx="0" cy="2665413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>
            <a:off x="4572000" y="3382963"/>
            <a:ext cx="0" cy="1011237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323850" y="3860800"/>
            <a:ext cx="2808288" cy="2592388"/>
            <a:chOff x="204" y="2432"/>
            <a:chExt cx="1769" cy="1633"/>
          </a:xfrm>
        </p:grpSpPr>
        <p:sp>
          <p:nvSpPr>
            <p:cNvPr id="9234" name="Line 13"/>
            <p:cNvSpPr>
              <a:spLocks noChangeShapeType="1"/>
            </p:cNvSpPr>
            <p:nvPr/>
          </p:nvSpPr>
          <p:spPr bwMode="auto">
            <a:xfrm flipV="1">
              <a:off x="748" y="2432"/>
              <a:ext cx="1225" cy="1407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35" name="AutoShape 16"/>
            <p:cNvSpPr>
              <a:spLocks noChangeArrowheads="1"/>
            </p:cNvSpPr>
            <p:nvPr/>
          </p:nvSpPr>
          <p:spPr bwMode="auto">
            <a:xfrm>
              <a:off x="204" y="3702"/>
              <a:ext cx="1157" cy="363"/>
            </a:xfrm>
            <a:prstGeom prst="roundRect">
              <a:avLst>
                <a:gd name="adj" fmla="val 16667"/>
              </a:avLst>
            </a:prstGeom>
            <a:solidFill>
              <a:srgbClr val="333300"/>
            </a:solidFill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2400">
                  <a:solidFill>
                    <a:srgbClr val="00CCFF"/>
                  </a:solidFill>
                  <a:latin typeface="KZ Bookman Old Style" pitchFamily="18" charset="0"/>
                </a:rPr>
                <a:t>Заход</a:t>
              </a:r>
              <a:endParaRPr lang="kk-KZ" sz="2400">
                <a:solidFill>
                  <a:srgbClr val="00CCFF"/>
                </a:solidFill>
                <a:latin typeface="KZ Bookman Old Style" pitchFamily="18" charset="0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6227763" y="260350"/>
            <a:ext cx="2743200" cy="1296988"/>
            <a:chOff x="3923" y="164"/>
            <a:chExt cx="1728" cy="817"/>
          </a:xfrm>
        </p:grpSpPr>
        <p:sp>
          <p:nvSpPr>
            <p:cNvPr id="9232" name="Line 17"/>
            <p:cNvSpPr>
              <a:spLocks noChangeShapeType="1"/>
            </p:cNvSpPr>
            <p:nvPr/>
          </p:nvSpPr>
          <p:spPr bwMode="auto">
            <a:xfrm flipH="1">
              <a:off x="3923" y="482"/>
              <a:ext cx="1180" cy="499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33" name="AutoShape 15"/>
            <p:cNvSpPr>
              <a:spLocks noChangeArrowheads="1"/>
            </p:cNvSpPr>
            <p:nvPr/>
          </p:nvSpPr>
          <p:spPr bwMode="auto">
            <a:xfrm>
              <a:off x="4494" y="164"/>
              <a:ext cx="1157" cy="363"/>
            </a:xfrm>
            <a:prstGeom prst="roundRect">
              <a:avLst>
                <a:gd name="adj" fmla="val 16667"/>
              </a:avLst>
            </a:prstGeom>
            <a:solidFill>
              <a:srgbClr val="333300"/>
            </a:solidFill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2400">
                  <a:solidFill>
                    <a:srgbClr val="00CCFF"/>
                  </a:solidFill>
                  <a:latin typeface="KZ Bookman Old Style" pitchFamily="18" charset="0"/>
                </a:rPr>
                <a:t>Восход</a:t>
              </a:r>
              <a:endParaRPr lang="kk-KZ" sz="2400">
                <a:solidFill>
                  <a:srgbClr val="00CCFF"/>
                </a:solidFill>
                <a:latin typeface="KZ Bookman Old Style" pitchFamily="18" charset="0"/>
              </a:endParaRPr>
            </a:p>
          </p:txBody>
        </p:sp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250825" y="333375"/>
            <a:ext cx="4316413" cy="1636713"/>
            <a:chOff x="158" y="210"/>
            <a:chExt cx="2719" cy="1031"/>
          </a:xfrm>
        </p:grpSpPr>
        <p:sp>
          <p:nvSpPr>
            <p:cNvPr id="9230" name="Line 20"/>
            <p:cNvSpPr>
              <a:spLocks noChangeShapeType="1"/>
            </p:cNvSpPr>
            <p:nvPr/>
          </p:nvSpPr>
          <p:spPr bwMode="auto">
            <a:xfrm>
              <a:off x="700" y="560"/>
              <a:ext cx="2177" cy="681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31" name="AutoShape 21"/>
            <p:cNvSpPr>
              <a:spLocks noChangeArrowheads="1"/>
            </p:cNvSpPr>
            <p:nvPr/>
          </p:nvSpPr>
          <p:spPr bwMode="auto">
            <a:xfrm>
              <a:off x="158" y="210"/>
              <a:ext cx="1157" cy="363"/>
            </a:xfrm>
            <a:prstGeom prst="roundRect">
              <a:avLst>
                <a:gd name="adj" fmla="val 16667"/>
              </a:avLst>
            </a:prstGeom>
            <a:solidFill>
              <a:srgbClr val="333300"/>
            </a:solidFill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400">
                  <a:solidFill>
                    <a:srgbClr val="00CCFF"/>
                  </a:solidFill>
                  <a:latin typeface="KZ Bookman Old Style" pitchFamily="18" charset="0"/>
                </a:rPr>
                <a:t>Верхняя кульминация</a:t>
              </a:r>
              <a:endParaRPr lang="kk-KZ" sz="1400">
                <a:solidFill>
                  <a:srgbClr val="00CCFF"/>
                </a:solidFill>
                <a:latin typeface="KZ Bookman Old Style" pitchFamily="18" charset="0"/>
              </a:endParaRPr>
            </a:p>
          </p:txBody>
        </p:sp>
      </p:grp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4605338" y="4005263"/>
            <a:ext cx="4106862" cy="2590800"/>
            <a:chOff x="2901" y="2523"/>
            <a:chExt cx="2587" cy="1632"/>
          </a:xfrm>
        </p:grpSpPr>
        <p:sp>
          <p:nvSpPr>
            <p:cNvPr id="9228" name="Line 22"/>
            <p:cNvSpPr>
              <a:spLocks noChangeShapeType="1"/>
            </p:cNvSpPr>
            <p:nvPr/>
          </p:nvSpPr>
          <p:spPr bwMode="auto">
            <a:xfrm flipH="1" flipV="1">
              <a:off x="2901" y="2523"/>
              <a:ext cx="2066" cy="1361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9" name="AutoShape 23"/>
            <p:cNvSpPr>
              <a:spLocks noChangeArrowheads="1"/>
            </p:cNvSpPr>
            <p:nvPr/>
          </p:nvSpPr>
          <p:spPr bwMode="auto">
            <a:xfrm>
              <a:off x="4331" y="3792"/>
              <a:ext cx="1157" cy="363"/>
            </a:xfrm>
            <a:prstGeom prst="roundRect">
              <a:avLst>
                <a:gd name="adj" fmla="val 16667"/>
              </a:avLst>
            </a:prstGeom>
            <a:solidFill>
              <a:srgbClr val="333300"/>
            </a:solidFill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400">
                  <a:solidFill>
                    <a:srgbClr val="00CCFF"/>
                  </a:solidFill>
                  <a:latin typeface="KZ Bookman Old Style" pitchFamily="18" charset="0"/>
                </a:rPr>
                <a:t>Нижняя кульминация</a:t>
              </a:r>
              <a:endParaRPr lang="kk-KZ" sz="1400">
                <a:solidFill>
                  <a:srgbClr val="00CCFF"/>
                </a:solidFill>
                <a:latin typeface="KZ Bookman Old Style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35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9" presetID="35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animBg="1"/>
      <p:bldP spid="13317" grpId="1" animBg="1"/>
      <p:bldP spid="13321" grpId="0" animBg="1"/>
      <p:bldP spid="13321" grpId="1" animBg="1"/>
      <p:bldP spid="13322" grpId="0" animBg="1"/>
      <p:bldP spid="13322" grpId="1" animBg="1"/>
      <p:bldP spid="13322" grpId="2" animBg="1"/>
      <p:bldP spid="13323" grpId="0" animBg="1"/>
      <p:bldP spid="1332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5226064"/>
          </a:xfrm>
        </p:spPr>
        <p:txBody>
          <a:bodyPr/>
          <a:lstStyle/>
          <a:p>
            <a:r>
              <a:rPr lang="ru-RU" dirty="0" smtClean="0"/>
              <a:t>Приступаем к работе!</a:t>
            </a:r>
            <a:br>
              <a:rPr lang="ru-RU" dirty="0" smtClean="0"/>
            </a:br>
            <a:r>
              <a:rPr lang="ru-RU" dirty="0" smtClean="0"/>
              <a:t>Наложить вырезной круг на карту. Дальше все станет понятным!</a:t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1962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Карт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4588" y="-14288"/>
            <a:ext cx="6859587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5" descr="Накладной круг_3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266128">
            <a:off x="1116013" y="-30163"/>
            <a:ext cx="6859587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5709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0">
                                      <p:cBhvr>
                                        <p:cTn id="6" dur="500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E:\!ТСШ\2013-2014 уч.г\Физика\9 кл\Открытый урок GRPY\ПКЗН Примеры\PlaniSphereknife_en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817" y="218228"/>
            <a:ext cx="6728567" cy="645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:\!ТСШ\2013-2014 уч.г\Физика\9 кл\Открытый урок GRPY\ПКЗН Примеры\1516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8640"/>
            <a:ext cx="6492766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E:\!ТСШ\2013-2014 уч.г\Физика\9 кл\Открытый урок GRPY\ПКЗН Примеры\ipkz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24" y="0"/>
            <a:ext cx="9036496" cy="687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3541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https://ds04.infourok.ru/uploads/ex/08c0/000d9d4f-95ec126f/hello_html_56638e8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0"/>
            <a:ext cx="6556720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39" y="1772816"/>
            <a:ext cx="3456385" cy="3529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-531440"/>
            <a:ext cx="8194373" cy="819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1711576" y="1844824"/>
            <a:ext cx="792088" cy="50405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3996" y="4941168"/>
            <a:ext cx="18722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Какие созвездия мы будем наблюдать 25 июля в 11 часов.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2047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416"/>
            <a:ext cx="65595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28237"/>
            <a:ext cx="3456383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1979712" y="3575397"/>
            <a:ext cx="2010373" cy="1996806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467544" y="0"/>
            <a:ext cx="21602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79512" y="1556792"/>
            <a:ext cx="846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Times New Roman"/>
                <a:cs typeface="Times New Roman"/>
              </a:rPr>
              <a:t>α</a:t>
            </a:r>
            <a:r>
              <a:rPr lang="ru-RU" dirty="0" smtClean="0">
                <a:latin typeface="Times New Roman"/>
                <a:cs typeface="Times New Roman"/>
              </a:rPr>
              <a:t> = </a:t>
            </a:r>
            <a:r>
              <a:rPr lang="ru-RU" dirty="0">
                <a:latin typeface="Times New Roman"/>
                <a:cs typeface="Times New Roman"/>
              </a:rPr>
              <a:t>3</a:t>
            </a:r>
            <a:r>
              <a:rPr lang="en-US" baseline="30000" dirty="0" smtClean="0">
                <a:latin typeface="Times New Roman"/>
                <a:cs typeface="Times New Roman"/>
              </a:rPr>
              <a:t>h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endParaRPr lang="en-US" baseline="30000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δ = </a:t>
            </a:r>
            <a:r>
              <a:rPr lang="ru-RU" dirty="0" smtClean="0">
                <a:latin typeface="Times New Roman"/>
                <a:cs typeface="Times New Roman"/>
              </a:rPr>
              <a:t>18</a:t>
            </a:r>
            <a:r>
              <a:rPr lang="en-US" baseline="30000" dirty="0" smtClean="0">
                <a:latin typeface="Times New Roman"/>
                <a:cs typeface="Times New Roman"/>
              </a:rPr>
              <a:t>0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80784" y="5130152"/>
            <a:ext cx="18913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Определить точку нахождения Солнца </a:t>
            </a:r>
            <a:r>
              <a:rPr lang="ru-RU" dirty="0" smtClean="0"/>
              <a:t>7 мая. </a:t>
            </a:r>
            <a:r>
              <a:rPr lang="ru-RU" dirty="0"/>
              <a:t>Какие его координаты? </a:t>
            </a:r>
          </a:p>
        </p:txBody>
      </p:sp>
    </p:spTree>
    <p:extLst>
      <p:ext uri="{BB962C8B-B14F-4D97-AF65-F5344CB8AC3E}">
        <p14:creationId xmlns:p14="http://schemas.microsoft.com/office/powerpoint/2010/main" xmlns="" val="44735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 1.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Определить координаты звезды  Арктур или </a:t>
            </a:r>
            <a:r>
              <a:rPr lang="el-GR" dirty="0" smtClean="0"/>
              <a:t>α</a:t>
            </a:r>
            <a:r>
              <a:rPr lang="ru-RU" dirty="0" smtClean="0"/>
              <a:t> Волопаса.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Определить координаты звезды Вега или </a:t>
            </a:r>
            <a:r>
              <a:rPr lang="el-GR" dirty="0" smtClean="0"/>
              <a:t>α</a:t>
            </a:r>
            <a:r>
              <a:rPr lang="ru-RU" dirty="0" smtClean="0"/>
              <a:t> Лиры.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0905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 2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Определить точку нахождения Солнца 22 июня. Какие его координаты? 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Определить точку нахождения Солнца 22 декабря. Какие его координаты?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5723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 3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Повернув круг установить время восхода и захода Солнца 11 октября. Какова примерная продолжительность дня?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Повернув круг установить время восхода и захода Солнца в твой день рождения. Какова примерная продолжительность дня?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1691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 4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Какие созвездия не заходят на небосклоне?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Какие созвездия проходят через эклиптику?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8027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 5.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Какие созвездия наблюдаются в кульминации вечером в августе?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Какие созвездия наблюдаются в кульминации утром в мае?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6530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47" y="116632"/>
            <a:ext cx="9118615" cy="564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7704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236" y="116632"/>
            <a:ext cx="8229600" cy="868958"/>
          </a:xfrm>
        </p:spPr>
        <p:txBody>
          <a:bodyPr/>
          <a:lstStyle/>
          <a:p>
            <a:r>
              <a:rPr lang="en-US" dirty="0"/>
              <a:t>http://artfiz.ru/?p=2372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255" y="908720"/>
            <a:ext cx="8712968" cy="544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7195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260648"/>
            <a:ext cx="6696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Д/з §2.7, стр. 47, выполнить задание с подвижной картой</a:t>
            </a:r>
            <a:endParaRPr lang="ru-RU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 descr="C:\Users\Андрей\Desktop\IMG_20200514_125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8800"/>
            <a:ext cx="3186354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Карт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8313" y="620713"/>
            <a:ext cx="6002337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 descr="Накладной круг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713" y="649288"/>
            <a:ext cx="6002337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1893888" y="31750"/>
            <a:ext cx="548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k-KZ" sz="2400">
                <a:solidFill>
                  <a:schemeClr val="bg1"/>
                </a:solidFill>
                <a:latin typeface="KZ Bookman Old Style" pitchFamily="18" charset="0"/>
              </a:rPr>
              <a:t>Подвижная карта звездного неба</a:t>
            </a:r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85725" y="6229350"/>
            <a:ext cx="5113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k-KZ" sz="2400">
                <a:solidFill>
                  <a:schemeClr val="bg1"/>
                </a:solidFill>
              </a:rPr>
              <a:t>Карта звездного неба</a:t>
            </a:r>
          </a:p>
        </p:txBody>
      </p:sp>
      <p:sp>
        <p:nvSpPr>
          <p:cNvPr id="3090" name="Text Box 18"/>
          <p:cNvSpPr txBox="1">
            <a:spLocks noChangeArrowheads="1"/>
          </p:cNvSpPr>
          <p:nvPr/>
        </p:nvSpPr>
        <p:spPr bwMode="auto">
          <a:xfrm>
            <a:off x="6264275" y="6300788"/>
            <a:ext cx="2879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k-KZ" sz="2400">
                <a:solidFill>
                  <a:schemeClr val="bg1"/>
                </a:solidFill>
              </a:rPr>
              <a:t>Накладной круг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1928813" y="2305050"/>
            <a:ext cx="5786437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kk-KZ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Z Bookman Old Style" pitchFamily="18" charset="0"/>
              </a:rPr>
              <a:t>Подвижная карта звездного неба состоит из двух частей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xit" presetSubtype="4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2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decel="100000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8" grpId="0"/>
      <p:bldP spid="3089" grpId="0"/>
      <p:bldP spid="3089" grpId="1"/>
      <p:bldP spid="3090" grpId="0"/>
      <p:bldP spid="3090" grpId="1"/>
      <p:bldP spid="7" grpId="0"/>
      <p:bldP spid="7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877616" y="404664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Оцените занятие:</a:t>
            </a:r>
            <a:endParaRPr lang="ru-RU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74" name="Picture 2" descr="5981_html_1cf14bb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49470"/>
            <a:ext cx="9144000" cy="465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5466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08720"/>
            <a:ext cx="9233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Проверка знай с использованием программы </a:t>
            </a:r>
            <a:r>
              <a:rPr lang="en-US" sz="2800" dirty="0" err="1" smtClean="0">
                <a:solidFill>
                  <a:schemeClr val="bg1"/>
                </a:solidFill>
              </a:rPr>
              <a:t>Triventy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8374686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159" y="0"/>
            <a:ext cx="9091924" cy="668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6569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640"/>
            <a:ext cx="7235849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9245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sz="5400" dirty="0" smtClean="0"/>
          </a:p>
          <a:p>
            <a:pPr algn="ctr">
              <a:buNone/>
            </a:pPr>
            <a:r>
              <a:rPr lang="ru-RU" sz="5400" dirty="0" smtClean="0"/>
              <a:t>Спасибо за внимание!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xmlns="" val="3489695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https://ds04.infourok.ru/uploads/ex/08c0/000d9d4f-95ec126f/hello_html_56638e8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0"/>
            <a:ext cx="655672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4325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Карт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4588" y="-14288"/>
            <a:ext cx="6859587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5" descr="Накладной круг_3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6013" y="-30163"/>
            <a:ext cx="6859587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0">
                                      <p:cBhvr>
                                        <p:cTn id="6" dur="500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ds02.infourok.ru/uploads/ex/0073/00061af2-64050851/img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9144000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5253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https://ds04.infourok.ru/uploads/ex/08c0/000d9d4f-95ec126f/hello_html_56638e8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0"/>
            <a:ext cx="655672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2644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Карт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6825" y="-14288"/>
            <a:ext cx="6859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179388" y="404813"/>
            <a:ext cx="3816350" cy="2952750"/>
            <a:chOff x="113" y="255"/>
            <a:chExt cx="2404" cy="1860"/>
          </a:xfrm>
        </p:grpSpPr>
        <p:sp>
          <p:nvSpPr>
            <p:cNvPr id="4114" name="Line 14"/>
            <p:cNvSpPr>
              <a:spLocks noChangeShapeType="1"/>
            </p:cNvSpPr>
            <p:nvPr/>
          </p:nvSpPr>
          <p:spPr bwMode="auto">
            <a:xfrm>
              <a:off x="1111" y="618"/>
              <a:ext cx="1101" cy="173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5" name="Line 15"/>
            <p:cNvSpPr>
              <a:spLocks noChangeShapeType="1"/>
            </p:cNvSpPr>
            <p:nvPr/>
          </p:nvSpPr>
          <p:spPr bwMode="auto">
            <a:xfrm flipV="1">
              <a:off x="1066" y="346"/>
              <a:ext cx="1451" cy="181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6" name="Line 18"/>
            <p:cNvSpPr>
              <a:spLocks noChangeShapeType="1"/>
            </p:cNvSpPr>
            <p:nvPr/>
          </p:nvSpPr>
          <p:spPr bwMode="auto">
            <a:xfrm>
              <a:off x="521" y="754"/>
              <a:ext cx="681" cy="1361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7" name="AutoShape 16"/>
            <p:cNvSpPr>
              <a:spLocks noChangeArrowheads="1"/>
            </p:cNvSpPr>
            <p:nvPr/>
          </p:nvSpPr>
          <p:spPr bwMode="auto">
            <a:xfrm>
              <a:off x="113" y="255"/>
              <a:ext cx="1043" cy="527"/>
            </a:xfrm>
            <a:prstGeom prst="roundRect">
              <a:avLst>
                <a:gd name="adj" fmla="val 16667"/>
              </a:avLst>
            </a:prstGeom>
            <a:solidFill>
              <a:srgbClr val="333300"/>
            </a:solidFill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4400" dirty="0" smtClean="0">
                  <a:solidFill>
                    <a:srgbClr val="00CCFF"/>
                  </a:solidFill>
                  <a:latin typeface="KZ Bookman Old Style" pitchFamily="18" charset="0"/>
                </a:rPr>
                <a:t>1</a:t>
              </a:r>
              <a:endParaRPr lang="kk-KZ" sz="4400" dirty="0">
                <a:solidFill>
                  <a:srgbClr val="00CCFF"/>
                </a:solidFill>
                <a:latin typeface="KZ Bookman Old Style" pitchFamily="18" charset="0"/>
              </a:endParaRPr>
            </a:p>
          </p:txBody>
        </p:sp>
      </p:grpSp>
      <p:sp>
        <p:nvSpPr>
          <p:cNvPr id="7187" name="Freeform 19"/>
          <p:cNvSpPr>
            <a:spLocks/>
          </p:cNvSpPr>
          <p:nvPr/>
        </p:nvSpPr>
        <p:spPr bwMode="auto">
          <a:xfrm>
            <a:off x="3759200" y="487363"/>
            <a:ext cx="2708275" cy="6089650"/>
          </a:xfrm>
          <a:custGeom>
            <a:avLst/>
            <a:gdLst>
              <a:gd name="T0" fmla="*/ 2147483647 w 1706"/>
              <a:gd name="T1" fmla="*/ 2147483647 h 3836"/>
              <a:gd name="T2" fmla="*/ 2147483647 w 1706"/>
              <a:gd name="T3" fmla="*/ 2147483647 h 3836"/>
              <a:gd name="T4" fmla="*/ 2147483647 w 1706"/>
              <a:gd name="T5" fmla="*/ 2147483647 h 3836"/>
              <a:gd name="T6" fmla="*/ 2147483647 w 1706"/>
              <a:gd name="T7" fmla="*/ 2147483647 h 3836"/>
              <a:gd name="T8" fmla="*/ 2147483647 w 1706"/>
              <a:gd name="T9" fmla="*/ 2147483647 h 3836"/>
              <a:gd name="T10" fmla="*/ 2147483647 w 1706"/>
              <a:gd name="T11" fmla="*/ 2147483647 h 3836"/>
              <a:gd name="T12" fmla="*/ 2147483647 w 1706"/>
              <a:gd name="T13" fmla="*/ 2147483647 h 3836"/>
              <a:gd name="T14" fmla="*/ 2147483647 w 1706"/>
              <a:gd name="T15" fmla="*/ 2147483647 h 3836"/>
              <a:gd name="T16" fmla="*/ 2147483647 w 1706"/>
              <a:gd name="T17" fmla="*/ 2147483647 h 3836"/>
              <a:gd name="T18" fmla="*/ 2147483647 w 1706"/>
              <a:gd name="T19" fmla="*/ 2147483647 h 3836"/>
              <a:gd name="T20" fmla="*/ 2147483647 w 1706"/>
              <a:gd name="T21" fmla="*/ 2147483647 h 3836"/>
              <a:gd name="T22" fmla="*/ 2147483647 w 1706"/>
              <a:gd name="T23" fmla="*/ 2147483647 h 3836"/>
              <a:gd name="T24" fmla="*/ 2147483647 w 1706"/>
              <a:gd name="T25" fmla="*/ 2147483647 h 3836"/>
              <a:gd name="T26" fmla="*/ 2147483647 w 1706"/>
              <a:gd name="T27" fmla="*/ 2147483647 h 3836"/>
              <a:gd name="T28" fmla="*/ 2147483647 w 1706"/>
              <a:gd name="T29" fmla="*/ 2147483647 h 3836"/>
              <a:gd name="T30" fmla="*/ 2147483647 w 1706"/>
              <a:gd name="T31" fmla="*/ 2147483647 h 3836"/>
              <a:gd name="T32" fmla="*/ 2147483647 w 1706"/>
              <a:gd name="T33" fmla="*/ 2147483647 h 38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706"/>
              <a:gd name="T52" fmla="*/ 0 h 3836"/>
              <a:gd name="T53" fmla="*/ 1706 w 1706"/>
              <a:gd name="T54" fmla="*/ 3836 h 38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706" h="3836">
                <a:moveTo>
                  <a:pt x="1282" y="39"/>
                </a:moveTo>
                <a:cubicBezTo>
                  <a:pt x="1494" y="98"/>
                  <a:pt x="1706" y="158"/>
                  <a:pt x="1689" y="277"/>
                </a:cubicBezTo>
                <a:cubicBezTo>
                  <a:pt x="1672" y="396"/>
                  <a:pt x="1350" y="585"/>
                  <a:pt x="1180" y="755"/>
                </a:cubicBezTo>
                <a:cubicBezTo>
                  <a:pt x="1010" y="925"/>
                  <a:pt x="795" y="1119"/>
                  <a:pt x="668" y="1297"/>
                </a:cubicBezTo>
                <a:cubicBezTo>
                  <a:pt x="541" y="1475"/>
                  <a:pt x="478" y="1648"/>
                  <a:pt x="420" y="1821"/>
                </a:cubicBezTo>
                <a:cubicBezTo>
                  <a:pt x="362" y="1994"/>
                  <a:pt x="269" y="2118"/>
                  <a:pt x="320" y="2333"/>
                </a:cubicBezTo>
                <a:cubicBezTo>
                  <a:pt x="371" y="2548"/>
                  <a:pt x="541" y="2923"/>
                  <a:pt x="728" y="3113"/>
                </a:cubicBezTo>
                <a:cubicBezTo>
                  <a:pt x="915" y="3303"/>
                  <a:pt x="1336" y="3391"/>
                  <a:pt x="1440" y="3473"/>
                </a:cubicBezTo>
                <a:cubicBezTo>
                  <a:pt x="1544" y="3555"/>
                  <a:pt x="1498" y="3559"/>
                  <a:pt x="1352" y="3605"/>
                </a:cubicBezTo>
                <a:cubicBezTo>
                  <a:pt x="1206" y="3651"/>
                  <a:pt x="758" y="3836"/>
                  <a:pt x="564" y="3749"/>
                </a:cubicBezTo>
                <a:cubicBezTo>
                  <a:pt x="370" y="3662"/>
                  <a:pt x="278" y="3316"/>
                  <a:pt x="188" y="3085"/>
                </a:cubicBezTo>
                <a:cubicBezTo>
                  <a:pt x="98" y="2854"/>
                  <a:pt x="40" y="2632"/>
                  <a:pt x="24" y="2361"/>
                </a:cubicBezTo>
                <a:cubicBezTo>
                  <a:pt x="8" y="2090"/>
                  <a:pt x="0" y="1747"/>
                  <a:pt x="92" y="1461"/>
                </a:cubicBezTo>
                <a:cubicBezTo>
                  <a:pt x="184" y="1175"/>
                  <a:pt x="403" y="872"/>
                  <a:pt x="576" y="645"/>
                </a:cubicBezTo>
                <a:cubicBezTo>
                  <a:pt x="749" y="418"/>
                  <a:pt x="1010" y="202"/>
                  <a:pt x="1128" y="101"/>
                </a:cubicBezTo>
                <a:cubicBezTo>
                  <a:pt x="1246" y="0"/>
                  <a:pt x="1250" y="53"/>
                  <a:pt x="1282" y="41"/>
                </a:cubicBezTo>
                <a:cubicBezTo>
                  <a:pt x="1282" y="41"/>
                  <a:pt x="1282" y="39"/>
                  <a:pt x="1282" y="39"/>
                </a:cubicBezTo>
                <a:close/>
              </a:path>
            </a:pathLst>
          </a:custGeom>
          <a:solidFill>
            <a:srgbClr val="00FF00">
              <a:alpha val="16078"/>
            </a:srgbClr>
          </a:solidFill>
          <a:ln w="9525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603250" y="1411288"/>
            <a:ext cx="4464050" cy="5013325"/>
            <a:chOff x="340" y="1162"/>
            <a:chExt cx="2812" cy="3158"/>
          </a:xfrm>
        </p:grpSpPr>
        <p:sp>
          <p:nvSpPr>
            <p:cNvPr id="4111" name="Line 11"/>
            <p:cNvSpPr>
              <a:spLocks noChangeShapeType="1"/>
            </p:cNvSpPr>
            <p:nvPr/>
          </p:nvSpPr>
          <p:spPr bwMode="auto">
            <a:xfrm flipV="1">
              <a:off x="1292" y="3974"/>
              <a:ext cx="1769" cy="46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2" name="Line 13"/>
            <p:cNvSpPr>
              <a:spLocks noChangeShapeType="1"/>
            </p:cNvSpPr>
            <p:nvPr/>
          </p:nvSpPr>
          <p:spPr bwMode="auto">
            <a:xfrm flipV="1">
              <a:off x="839" y="1162"/>
              <a:ext cx="2313" cy="2631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3" name="AutoShape 9"/>
            <p:cNvSpPr>
              <a:spLocks noChangeArrowheads="1"/>
            </p:cNvSpPr>
            <p:nvPr/>
          </p:nvSpPr>
          <p:spPr bwMode="auto">
            <a:xfrm>
              <a:off x="340" y="3793"/>
              <a:ext cx="952" cy="527"/>
            </a:xfrm>
            <a:prstGeom prst="roundRect">
              <a:avLst>
                <a:gd name="adj" fmla="val 16667"/>
              </a:avLst>
            </a:prstGeom>
            <a:solidFill>
              <a:srgbClr val="333300"/>
            </a:solidFill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4400" dirty="0" smtClean="0">
                  <a:solidFill>
                    <a:srgbClr val="00CCFF"/>
                  </a:solidFill>
                  <a:latin typeface="KZ Bookman Old Style" pitchFamily="18" charset="0"/>
                </a:rPr>
                <a:t>3</a:t>
              </a:r>
              <a:endParaRPr lang="kk-KZ" sz="4400" dirty="0">
                <a:solidFill>
                  <a:srgbClr val="00CCFF"/>
                </a:solidFill>
                <a:latin typeface="KZ Bookman Old Style" pitchFamily="18" charset="0"/>
              </a:endParaRPr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1692275" y="357188"/>
            <a:ext cx="6048375" cy="6061075"/>
            <a:chOff x="1066" y="225"/>
            <a:chExt cx="3810" cy="3818"/>
          </a:xfrm>
        </p:grpSpPr>
        <p:sp>
          <p:nvSpPr>
            <p:cNvPr id="4108" name="Line 20"/>
            <p:cNvSpPr>
              <a:spLocks noChangeShapeType="1"/>
            </p:cNvSpPr>
            <p:nvPr/>
          </p:nvSpPr>
          <p:spPr bwMode="auto">
            <a:xfrm>
              <a:off x="1066" y="2115"/>
              <a:ext cx="3810" cy="4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09" name="Line 21"/>
            <p:cNvSpPr>
              <a:spLocks noChangeShapeType="1"/>
            </p:cNvSpPr>
            <p:nvPr/>
          </p:nvSpPr>
          <p:spPr bwMode="auto">
            <a:xfrm rot="3600000">
              <a:off x="1068" y="2115"/>
              <a:ext cx="3810" cy="4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0" name="Line 22"/>
            <p:cNvSpPr>
              <a:spLocks noChangeShapeType="1"/>
            </p:cNvSpPr>
            <p:nvPr/>
          </p:nvSpPr>
          <p:spPr bwMode="auto">
            <a:xfrm rot="4500000">
              <a:off x="1074" y="2107"/>
              <a:ext cx="3810" cy="4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-28575" y="6457950"/>
            <a:ext cx="51133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k-KZ" sz="2000">
                <a:solidFill>
                  <a:schemeClr val="bg1"/>
                </a:solidFill>
              </a:rPr>
              <a:t>Карта звездного неба</a:t>
            </a:r>
          </a:p>
        </p:txBody>
      </p:sp>
      <p:grpSp>
        <p:nvGrpSpPr>
          <p:cNvPr id="5" name="Группа 24"/>
          <p:cNvGrpSpPr>
            <a:grpSpLocks/>
          </p:cNvGrpSpPr>
          <p:nvPr/>
        </p:nvGrpSpPr>
        <p:grpSpPr bwMode="auto">
          <a:xfrm>
            <a:off x="4857750" y="285750"/>
            <a:ext cx="4013200" cy="3000375"/>
            <a:chOff x="4857752" y="285728"/>
            <a:chExt cx="4013217" cy="3000395"/>
          </a:xfrm>
        </p:grpSpPr>
        <p:sp>
          <p:nvSpPr>
            <p:cNvPr id="4106" name="Line 15"/>
            <p:cNvSpPr>
              <a:spLocks noChangeShapeType="1"/>
            </p:cNvSpPr>
            <p:nvPr/>
          </p:nvSpPr>
          <p:spPr bwMode="auto">
            <a:xfrm flipH="1">
              <a:off x="4857752" y="1117584"/>
              <a:ext cx="3168673" cy="2168539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07" name="AutoShape 16"/>
            <p:cNvSpPr>
              <a:spLocks noChangeArrowheads="1"/>
            </p:cNvSpPr>
            <p:nvPr/>
          </p:nvSpPr>
          <p:spPr bwMode="auto">
            <a:xfrm>
              <a:off x="7215206" y="285728"/>
              <a:ext cx="1655763" cy="836613"/>
            </a:xfrm>
            <a:prstGeom prst="roundRect">
              <a:avLst>
                <a:gd name="adj" fmla="val 16667"/>
              </a:avLst>
            </a:prstGeom>
            <a:solidFill>
              <a:srgbClr val="333300"/>
            </a:solidFill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4400" dirty="0" smtClean="0">
                  <a:solidFill>
                    <a:srgbClr val="00CCFF"/>
                  </a:solidFill>
                  <a:latin typeface="KZ Bookman Old Style" pitchFamily="18" charset="0"/>
                </a:rPr>
                <a:t>2</a:t>
              </a:r>
              <a:endParaRPr lang="kk-KZ" sz="4400" dirty="0">
                <a:solidFill>
                  <a:srgbClr val="00CCFF"/>
                </a:solidFill>
                <a:latin typeface="KZ Bookman Old Style" pitchFamily="18" charset="0"/>
              </a:endParaRPr>
            </a:p>
          </p:txBody>
        </p:sp>
      </p:grpSp>
      <p:sp>
        <p:nvSpPr>
          <p:cNvPr id="24" name="Oval 17"/>
          <p:cNvSpPr>
            <a:spLocks noChangeAspect="1" noChangeArrowheads="1"/>
          </p:cNvSpPr>
          <p:nvPr/>
        </p:nvSpPr>
        <p:spPr bwMode="auto">
          <a:xfrm rot="1411801">
            <a:off x="4560888" y="3222625"/>
            <a:ext cx="323850" cy="3238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6825" y="-14288"/>
            <a:ext cx="6859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79388" y="404813"/>
            <a:ext cx="4105275" cy="2447925"/>
            <a:chOff x="113" y="255"/>
            <a:chExt cx="2586" cy="1542"/>
          </a:xfrm>
        </p:grpSpPr>
        <p:sp>
          <p:nvSpPr>
            <p:cNvPr id="5140" name="Line 4"/>
            <p:cNvSpPr>
              <a:spLocks noChangeShapeType="1"/>
            </p:cNvSpPr>
            <p:nvPr/>
          </p:nvSpPr>
          <p:spPr bwMode="auto">
            <a:xfrm>
              <a:off x="1120" y="554"/>
              <a:ext cx="1579" cy="953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 sz="4400"/>
            </a:p>
          </p:txBody>
        </p:sp>
        <p:sp>
          <p:nvSpPr>
            <p:cNvPr id="5141" name="Line 5"/>
            <p:cNvSpPr>
              <a:spLocks noChangeShapeType="1"/>
            </p:cNvSpPr>
            <p:nvPr/>
          </p:nvSpPr>
          <p:spPr bwMode="auto">
            <a:xfrm>
              <a:off x="603" y="663"/>
              <a:ext cx="771" cy="1134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 sz="4400"/>
            </a:p>
          </p:txBody>
        </p:sp>
        <p:sp>
          <p:nvSpPr>
            <p:cNvPr id="5142" name="AutoShape 6"/>
            <p:cNvSpPr>
              <a:spLocks noChangeArrowheads="1"/>
            </p:cNvSpPr>
            <p:nvPr/>
          </p:nvSpPr>
          <p:spPr bwMode="auto">
            <a:xfrm>
              <a:off x="113" y="255"/>
              <a:ext cx="1043" cy="454"/>
            </a:xfrm>
            <a:prstGeom prst="roundRect">
              <a:avLst>
                <a:gd name="adj" fmla="val 16667"/>
              </a:avLst>
            </a:prstGeom>
            <a:solidFill>
              <a:srgbClr val="333300"/>
            </a:solidFill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4400" dirty="0" smtClean="0">
                  <a:solidFill>
                    <a:srgbClr val="00CCFF"/>
                  </a:solidFill>
                  <a:latin typeface="KZ Bookman Old Style" pitchFamily="18" charset="0"/>
                </a:rPr>
                <a:t>4</a:t>
              </a:r>
              <a:endParaRPr lang="kk-KZ" sz="4400" dirty="0">
                <a:solidFill>
                  <a:srgbClr val="00CCFF"/>
                </a:solidFill>
                <a:latin typeface="KZ Bookman Old Style" pitchFamily="18" charset="0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250825" y="3532188"/>
            <a:ext cx="2584450" cy="2776537"/>
            <a:chOff x="158" y="2225"/>
            <a:chExt cx="1628" cy="1749"/>
          </a:xfrm>
        </p:grpSpPr>
        <p:sp>
          <p:nvSpPr>
            <p:cNvPr id="5138" name="Line 9"/>
            <p:cNvSpPr>
              <a:spLocks noChangeShapeType="1"/>
            </p:cNvSpPr>
            <p:nvPr/>
          </p:nvSpPr>
          <p:spPr bwMode="auto">
            <a:xfrm flipV="1">
              <a:off x="652" y="2225"/>
              <a:ext cx="1134" cy="1361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 sz="4400"/>
            </a:p>
          </p:txBody>
        </p:sp>
        <p:sp>
          <p:nvSpPr>
            <p:cNvPr id="5139" name="AutoShape 11"/>
            <p:cNvSpPr>
              <a:spLocks noChangeArrowheads="1"/>
            </p:cNvSpPr>
            <p:nvPr/>
          </p:nvSpPr>
          <p:spPr bwMode="auto">
            <a:xfrm>
              <a:off x="158" y="3566"/>
              <a:ext cx="1111" cy="408"/>
            </a:xfrm>
            <a:prstGeom prst="roundRect">
              <a:avLst>
                <a:gd name="adj" fmla="val 16667"/>
              </a:avLst>
            </a:prstGeom>
            <a:solidFill>
              <a:srgbClr val="333300"/>
            </a:solidFill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4400" dirty="0" smtClean="0">
                  <a:solidFill>
                    <a:srgbClr val="00CCFF"/>
                  </a:solidFill>
                  <a:latin typeface="KZ Bookman Old Style" pitchFamily="18" charset="0"/>
                </a:rPr>
                <a:t>6</a:t>
              </a:r>
              <a:endParaRPr lang="kk-KZ" sz="4400" dirty="0">
                <a:solidFill>
                  <a:srgbClr val="00CCFF"/>
                </a:solidFill>
                <a:latin typeface="KZ Bookman Old Style" pitchFamily="18" charset="0"/>
              </a:endParaRPr>
            </a:p>
          </p:txBody>
        </p:sp>
      </p:grpSp>
      <p:pic>
        <p:nvPicPr>
          <p:cNvPr id="5125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145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7" name="Oval 17"/>
          <p:cNvSpPr>
            <a:spLocks noChangeArrowheads="1"/>
          </p:cNvSpPr>
          <p:nvPr/>
        </p:nvSpPr>
        <p:spPr bwMode="auto">
          <a:xfrm rot="1411801">
            <a:off x="2771775" y="3213100"/>
            <a:ext cx="358775" cy="360363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6562725" y="3594100"/>
            <a:ext cx="2466975" cy="2884488"/>
            <a:chOff x="4134" y="2264"/>
            <a:chExt cx="1554" cy="1817"/>
          </a:xfrm>
        </p:grpSpPr>
        <p:sp>
          <p:nvSpPr>
            <p:cNvPr id="5136" name="Line 18"/>
            <p:cNvSpPr>
              <a:spLocks noChangeShapeType="1"/>
            </p:cNvSpPr>
            <p:nvPr/>
          </p:nvSpPr>
          <p:spPr bwMode="auto">
            <a:xfrm flipH="1" flipV="1">
              <a:off x="4134" y="2264"/>
              <a:ext cx="1089" cy="1452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 sz="4400"/>
            </a:p>
          </p:txBody>
        </p:sp>
        <p:sp>
          <p:nvSpPr>
            <p:cNvPr id="5137" name="AutoShape 19"/>
            <p:cNvSpPr>
              <a:spLocks noChangeArrowheads="1"/>
            </p:cNvSpPr>
            <p:nvPr/>
          </p:nvSpPr>
          <p:spPr bwMode="auto">
            <a:xfrm>
              <a:off x="4577" y="3673"/>
              <a:ext cx="1111" cy="408"/>
            </a:xfrm>
            <a:prstGeom prst="roundRect">
              <a:avLst>
                <a:gd name="adj" fmla="val 16667"/>
              </a:avLst>
            </a:prstGeom>
            <a:solidFill>
              <a:srgbClr val="333300"/>
            </a:solidFill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4400" dirty="0" smtClean="0">
                  <a:solidFill>
                    <a:srgbClr val="00CCFF"/>
                  </a:solidFill>
                  <a:latin typeface="KZ Bookman Old Style" pitchFamily="18" charset="0"/>
                </a:rPr>
                <a:t>7</a:t>
              </a:r>
              <a:endParaRPr lang="kk-KZ" sz="4400" dirty="0">
                <a:solidFill>
                  <a:srgbClr val="00CCFF"/>
                </a:solidFill>
                <a:latin typeface="KZ Bookman Old Style" pitchFamily="18" charset="0"/>
              </a:endParaRPr>
            </a:p>
          </p:txBody>
        </p:sp>
      </p:grpSp>
      <p:sp>
        <p:nvSpPr>
          <p:cNvPr id="10260" name="Oval 20"/>
          <p:cNvSpPr>
            <a:spLocks noChangeArrowheads="1"/>
          </p:cNvSpPr>
          <p:nvPr/>
        </p:nvSpPr>
        <p:spPr bwMode="auto">
          <a:xfrm rot="1411801">
            <a:off x="6300788" y="3246438"/>
            <a:ext cx="358775" cy="360362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61" name="Oval 21"/>
          <p:cNvSpPr>
            <a:spLocks noChangeAspect="1" noChangeArrowheads="1"/>
          </p:cNvSpPr>
          <p:nvPr/>
        </p:nvSpPr>
        <p:spPr bwMode="auto">
          <a:xfrm>
            <a:off x="3616325" y="2276475"/>
            <a:ext cx="2232025" cy="222726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62" name="Oval 22"/>
          <p:cNvSpPr>
            <a:spLocks noChangeAspect="1" noChangeArrowheads="1"/>
          </p:cNvSpPr>
          <p:nvPr/>
        </p:nvSpPr>
        <p:spPr bwMode="auto">
          <a:xfrm>
            <a:off x="2135188" y="828675"/>
            <a:ext cx="5135562" cy="51308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66" name="Oval 26"/>
          <p:cNvSpPr>
            <a:spLocks noChangeArrowheads="1"/>
          </p:cNvSpPr>
          <p:nvPr/>
        </p:nvSpPr>
        <p:spPr bwMode="auto">
          <a:xfrm>
            <a:off x="2936875" y="1628775"/>
            <a:ext cx="3567113" cy="3529013"/>
          </a:xfrm>
          <a:prstGeom prst="ellipse">
            <a:avLst/>
          </a:prstGeom>
          <a:noFill/>
          <a:ln w="3810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5838825" y="160040"/>
            <a:ext cx="3089275" cy="1828800"/>
            <a:chOff x="3678" y="119"/>
            <a:chExt cx="1946" cy="1152"/>
          </a:xfrm>
        </p:grpSpPr>
        <p:sp>
          <p:nvSpPr>
            <p:cNvPr id="5134" name="Line 28"/>
            <p:cNvSpPr>
              <a:spLocks noChangeShapeType="1"/>
            </p:cNvSpPr>
            <p:nvPr/>
          </p:nvSpPr>
          <p:spPr bwMode="auto">
            <a:xfrm flipH="1">
              <a:off x="3678" y="500"/>
              <a:ext cx="1407" cy="771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ru-RU" sz="4400"/>
            </a:p>
          </p:txBody>
        </p:sp>
        <p:sp>
          <p:nvSpPr>
            <p:cNvPr id="5135" name="AutoShape 29"/>
            <p:cNvSpPr>
              <a:spLocks noChangeArrowheads="1"/>
            </p:cNvSpPr>
            <p:nvPr/>
          </p:nvSpPr>
          <p:spPr bwMode="auto">
            <a:xfrm>
              <a:off x="4513" y="119"/>
              <a:ext cx="1111" cy="408"/>
            </a:xfrm>
            <a:prstGeom prst="roundRect">
              <a:avLst>
                <a:gd name="adj" fmla="val 16667"/>
              </a:avLst>
            </a:prstGeom>
            <a:solidFill>
              <a:srgbClr val="333300"/>
            </a:solidFill>
            <a:ln w="254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4400" dirty="0" smtClean="0">
                  <a:solidFill>
                    <a:srgbClr val="00CCFF"/>
                  </a:solidFill>
                  <a:latin typeface="KZ Bookman Old Style" pitchFamily="18" charset="0"/>
                </a:rPr>
                <a:t>5</a:t>
              </a:r>
              <a:endParaRPr lang="kk-KZ" sz="4400" dirty="0">
                <a:solidFill>
                  <a:srgbClr val="00CCFF"/>
                </a:solidFill>
                <a:latin typeface="KZ Bookman Old Style" pitchFamily="18" charset="0"/>
              </a:endParaRPr>
            </a:p>
          </p:txBody>
        </p:sp>
      </p:grpSp>
      <p:sp>
        <p:nvSpPr>
          <p:cNvPr id="5133" name="Text Box 26"/>
          <p:cNvSpPr txBox="1">
            <a:spLocks noChangeArrowheads="1"/>
          </p:cNvSpPr>
          <p:nvPr/>
        </p:nvSpPr>
        <p:spPr bwMode="auto">
          <a:xfrm>
            <a:off x="-28575" y="6457950"/>
            <a:ext cx="51133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kk-KZ" sz="2000">
                <a:solidFill>
                  <a:schemeClr val="bg1"/>
                </a:solidFill>
              </a:rPr>
              <a:t>Карта звездного неба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ПКЗН 9 класс Открытый урок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ПКЗН 9 класс Открытый урок</Template>
  <TotalTime>0</TotalTime>
  <Words>352</Words>
  <Application>Microsoft Office PowerPoint</Application>
  <PresentationFormat>Экран (4:3)</PresentationFormat>
  <Paragraphs>85</Paragraphs>
  <Slides>34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ПКЗН 9 класс Открытый урок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Эклиптика – линия прохождения Солнца за год. Примерно по этой линии движутся Луна и планеты.</vt:lpstr>
      <vt:lpstr>Слайд 12</vt:lpstr>
      <vt:lpstr>Слайд 13</vt:lpstr>
      <vt:lpstr>Слайд 14</vt:lpstr>
      <vt:lpstr>Вырежьте внутренний круг по границе нашей широты – 550.</vt:lpstr>
      <vt:lpstr>Слайд 16</vt:lpstr>
      <vt:lpstr>Слайд 17</vt:lpstr>
      <vt:lpstr>Приступаем к работе! Наложить вырезной круг на карту. Дальше все станет понятным! </vt:lpstr>
      <vt:lpstr>Слайд 19</vt:lpstr>
      <vt:lpstr>Слайд 20</vt:lpstr>
      <vt:lpstr>Слайд 21</vt:lpstr>
      <vt:lpstr>Задание 1.</vt:lpstr>
      <vt:lpstr>Задание 2</vt:lpstr>
      <vt:lpstr>Задание 3</vt:lpstr>
      <vt:lpstr>Задание 4</vt:lpstr>
      <vt:lpstr>Задание 5.</vt:lpstr>
      <vt:lpstr>Слайд 27</vt:lpstr>
      <vt:lpstr>http://artfiz.ru/?p=2372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Ustaz</dc:creator>
  <cp:lastModifiedBy>Настроечка</cp:lastModifiedBy>
  <cp:revision>44</cp:revision>
  <dcterms:created xsi:type="dcterms:W3CDTF">2014-02-20T16:43:18Z</dcterms:created>
  <dcterms:modified xsi:type="dcterms:W3CDTF">2020-06-15T05:18:49Z</dcterms:modified>
</cp:coreProperties>
</file>